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65" r:id="rId6"/>
    <p:sldId id="258" r:id="rId7"/>
    <p:sldId id="264" r:id="rId8"/>
    <p:sldId id="273" r:id="rId9"/>
    <p:sldId id="270" r:id="rId10"/>
    <p:sldId id="269" r:id="rId11"/>
    <p:sldId id="272" r:id="rId12"/>
    <p:sldId id="263" r:id="rId13"/>
    <p:sldId id="268" r:id="rId14"/>
    <p:sldId id="267" r:id="rId15"/>
    <p:sldId id="271" r:id="rId16"/>
    <p:sldId id="261"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A1FF"/>
    <a:srgbClr val="000644"/>
    <a:srgbClr val="A7FF00"/>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snapToGrid="0">
      <p:cViewPr varScale="1">
        <p:scale>
          <a:sx n="105" d="100"/>
          <a:sy n="105" d="100"/>
        </p:scale>
        <p:origin x="840" y="192"/>
      </p:cViewPr>
      <p:guideLst/>
    </p:cSldViewPr>
  </p:slideViewPr>
  <p:notesTextViewPr>
    <p:cViewPr>
      <p:scale>
        <a:sx n="1" d="1"/>
        <a:sy n="1" d="1"/>
      </p:scale>
      <p:origin x="0" y="-1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83E71260-3DE3-4636-8006-7EC8D189874F}"/>
    <pc:docChg chg="modSld">
      <pc:chgData name="Thomas Noordeloos" userId="df9f46e9-7760-4f6a-814f-9e8180d7b46a" providerId="ADAL" clId="{83E71260-3DE3-4636-8006-7EC8D189874F}" dt="2021-11-29T08:10:30.003" v="0" actId="14100"/>
      <pc:docMkLst>
        <pc:docMk/>
      </pc:docMkLst>
      <pc:sldChg chg="modSp mod">
        <pc:chgData name="Thomas Noordeloos" userId="df9f46e9-7760-4f6a-814f-9e8180d7b46a" providerId="ADAL" clId="{83E71260-3DE3-4636-8006-7EC8D189874F}" dt="2021-11-29T08:10:30.003" v="0" actId="14100"/>
        <pc:sldMkLst>
          <pc:docMk/>
          <pc:sldMk cId="3599379209" sldId="271"/>
        </pc:sldMkLst>
        <pc:picChg chg="mod">
          <ac:chgData name="Thomas Noordeloos" userId="df9f46e9-7760-4f6a-814f-9e8180d7b46a" providerId="ADAL" clId="{83E71260-3DE3-4636-8006-7EC8D189874F}" dt="2021-11-29T08:10:30.003" v="0" actId="14100"/>
          <ac:picMkLst>
            <pc:docMk/>
            <pc:sldMk cId="3599379209" sldId="271"/>
            <ac:picMk id="5" creationId="{9261E568-DF85-0644-97FF-9BEACC82CA92}"/>
          </ac:picMkLst>
        </pc:picChg>
      </pc:sldChg>
    </pc:docChg>
  </pc:docChgLst>
  <pc:docChgLst>
    <pc:chgData name="Steven Linkels" userId="S::s.linkels@yuverta.nl::82b2834b-7373-49b3-b259-2f89722ff704" providerId="AD" clId="Web-{92AD49D2-DB22-441E-BEA1-2F35A1503882}"/>
    <pc:docChg chg="addSld delSld">
      <pc:chgData name="Steven Linkels" userId="S::s.linkels@yuverta.nl::82b2834b-7373-49b3-b259-2f89722ff704" providerId="AD" clId="Web-{92AD49D2-DB22-441E-BEA1-2F35A1503882}" dt="2021-11-29T08:58:07.750" v="1"/>
      <pc:docMkLst>
        <pc:docMk/>
      </pc:docMkLst>
      <pc:sldChg chg="add del">
        <pc:chgData name="Steven Linkels" userId="S::s.linkels@yuverta.nl::82b2834b-7373-49b3-b259-2f89722ff704" providerId="AD" clId="Web-{92AD49D2-DB22-441E-BEA1-2F35A1503882}" dt="2021-11-29T08:58:07.750" v="1"/>
        <pc:sldMkLst>
          <pc:docMk/>
          <pc:sldMk cId="2557535962" sldId="269"/>
        </pc:sldMkLst>
      </pc:sldChg>
    </pc:docChg>
  </pc:docChgLst>
  <pc:docChgLst>
    <pc:chgData name="Romy Mil" userId="fb26a7d7-878e-4324-9e77-4a613a79da9f" providerId="ADAL" clId="{EA37B5E1-54DF-8B4C-94BF-892D9F149E72}"/>
    <pc:docChg chg="modSld">
      <pc:chgData name="Romy Mil" userId="fb26a7d7-878e-4324-9e77-4a613a79da9f" providerId="ADAL" clId="{EA37B5E1-54DF-8B4C-94BF-892D9F149E72}" dt="2021-12-05T09:59:24.973" v="1" actId="1076"/>
      <pc:docMkLst>
        <pc:docMk/>
      </pc:docMkLst>
      <pc:sldChg chg="modSp mod">
        <pc:chgData name="Romy Mil" userId="fb26a7d7-878e-4324-9e77-4a613a79da9f" providerId="ADAL" clId="{EA37B5E1-54DF-8B4C-94BF-892D9F149E72}" dt="2021-12-05T09:59:24.973" v="1" actId="1076"/>
        <pc:sldMkLst>
          <pc:docMk/>
          <pc:sldMk cId="2557535962" sldId="269"/>
        </pc:sldMkLst>
        <pc:picChg chg="mod">
          <ac:chgData name="Romy Mil" userId="fb26a7d7-878e-4324-9e77-4a613a79da9f" providerId="ADAL" clId="{EA37B5E1-54DF-8B4C-94BF-892D9F149E72}" dt="2021-12-05T09:59:24.973" v="1" actId="1076"/>
          <ac:picMkLst>
            <pc:docMk/>
            <pc:sldMk cId="2557535962" sldId="269"/>
            <ac:picMk id="5" creationId="{03610ED9-056A-D44B-9AAE-7854C8073AB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05-12-2021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rketresponse.nl/producten-diensten/bsr-leefstijle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https</a:t>
            </a:r>
            <a:r>
              <a:rPr lang="nl-NL" dirty="0"/>
              <a:t>://</a:t>
            </a:r>
            <a:r>
              <a:rPr lang="nl-NL" dirty="0" err="1"/>
              <a:t>leefstijlvinder.nl</a:t>
            </a:r>
            <a:r>
              <a:rPr lang="nl-NL" dirty="0"/>
              <a:t>/het-</a:t>
            </a:r>
            <a:r>
              <a:rPr lang="nl-NL" dirty="0" err="1"/>
              <a:t>bsr</a:t>
            </a:r>
            <a:r>
              <a:rPr lang="nl-NL" dirty="0"/>
              <a:t>-model/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hlinkClick r:id="rId3"/>
              </a:rPr>
              <a:t>https://marketresponse.nl/producten-diensten/bsr-leefstijlen/</a:t>
            </a: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Uiteindelijk kun je de doelgroep segmenteren in verschillende mentaliteiten, deze uitten zich in 4 profielen. Het is belangrijk om de doelgroep op basis van waarden in te delen. Op die manier kun je rekening houden met de waarden en inspelen met je product of dienst. Klanten willen zich kunnen </a:t>
            </a:r>
            <a:r>
              <a:rPr lang="nl-NL" sz="1200" dirty="0" err="1"/>
              <a:t>identififceren</a:t>
            </a:r>
            <a:r>
              <a:rPr lang="nl-NL" sz="1200" dirty="0"/>
              <a:t> en zoeken tegenwoordig steeds meer betekenis in de producten of diensten die ze aanschaffen.</a:t>
            </a:r>
          </a:p>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7</a:t>
            </a:fld>
            <a:endParaRPr lang="nl-NL"/>
          </a:p>
        </p:txBody>
      </p:sp>
    </p:spTree>
    <p:extLst>
      <p:ext uri="{BB962C8B-B14F-4D97-AF65-F5344CB8AC3E}">
        <p14:creationId xmlns:p14="http://schemas.microsoft.com/office/powerpoint/2010/main" val="796126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Een persona schetst een duidelijk beeld van de doelgroep voor verschillende partijen: Alle werknemers binnen je bedrijf, maar ook bijvoorbeeld een marketingbureau of een andere belangrijke stakeholder. Hoe meer gegevens, hoe beter!</a:t>
            </a:r>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9</a:t>
            </a:fld>
            <a:endParaRPr lang="nl-NL"/>
          </a:p>
        </p:txBody>
      </p:sp>
    </p:spTree>
    <p:extLst>
      <p:ext uri="{BB962C8B-B14F-4D97-AF65-F5344CB8AC3E}">
        <p14:creationId xmlns:p14="http://schemas.microsoft.com/office/powerpoint/2010/main" val="277643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Een </a:t>
            </a:r>
            <a:r>
              <a:rPr lang="nl-NL" err="1"/>
              <a:t>moodboard</a:t>
            </a:r>
            <a:r>
              <a:rPr lang="nl-NL"/>
              <a:t> visualiseert de waarden en interesses van een persoon, deze is handig om te maken wanneer je bijvoorbeeld keuzes maakt in de vormgeving.</a:t>
            </a:r>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11</a:t>
            </a:fld>
            <a:endParaRPr lang="nl-NL"/>
          </a:p>
        </p:txBody>
      </p:sp>
    </p:spTree>
    <p:extLst>
      <p:ext uri="{BB962C8B-B14F-4D97-AF65-F5344CB8AC3E}">
        <p14:creationId xmlns:p14="http://schemas.microsoft.com/office/powerpoint/2010/main" val="2027646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a:solidFill>
                  <a:schemeClr val="tx1"/>
                </a:solidFill>
                <a:effectLst/>
                <a:latin typeface="+mn-lt"/>
                <a:ea typeface="+mn-ea"/>
                <a:cs typeface="+mn-cs"/>
              </a:rPr>
              <a:t>Een </a:t>
            </a:r>
            <a:r>
              <a:rPr lang="nl-NL" sz="1200" b="1" i="0" u="none" strike="noStrike" kern="1200">
                <a:solidFill>
                  <a:schemeClr val="tx1"/>
                </a:solidFill>
                <a:effectLst/>
                <a:latin typeface="+mn-lt"/>
                <a:ea typeface="+mn-ea"/>
                <a:cs typeface="+mn-cs"/>
              </a:rPr>
              <a:t>aanname</a:t>
            </a:r>
            <a:r>
              <a:rPr lang="nl-NL" sz="1200" b="0" i="0" u="none" strike="noStrike" kern="1200">
                <a:solidFill>
                  <a:schemeClr val="tx1"/>
                </a:solidFill>
                <a:effectLst/>
                <a:latin typeface="+mn-lt"/>
                <a:ea typeface="+mn-ea"/>
                <a:cs typeface="+mn-cs"/>
              </a:rPr>
              <a:t> kunnen we definiëren als het vaststellen van een situatie zonder dat je het kan bevestigen of het zich daadwerkelijk heeft voorgedaan. Voorbeeld; </a:t>
            </a:r>
            <a:r>
              <a:rPr lang="nl-NL" sz="1200" b="0" i="0" u="none" strike="noStrike" kern="1200" err="1">
                <a:solidFill>
                  <a:schemeClr val="tx1"/>
                </a:solidFill>
                <a:effectLst/>
                <a:latin typeface="+mn-lt"/>
                <a:ea typeface="+mn-ea"/>
                <a:cs typeface="+mn-cs"/>
              </a:rPr>
              <a:t>Legally</a:t>
            </a:r>
            <a:r>
              <a:rPr lang="nl-NL" sz="1200" b="0" i="0" u="none" strike="noStrike" kern="1200">
                <a:solidFill>
                  <a:schemeClr val="tx1"/>
                </a:solidFill>
                <a:effectLst/>
                <a:latin typeface="+mn-lt"/>
                <a:ea typeface="+mn-ea"/>
                <a:cs typeface="+mn-cs"/>
              </a:rPr>
              <a:t> blonde</a:t>
            </a:r>
            <a:r>
              <a:rPr lang="nl-NL" sz="1200" b="0" i="0" u="none" strike="noStrike" kern="1200">
                <a:solidFill>
                  <a:schemeClr val="tx1"/>
                </a:solidFill>
                <a:effectLst/>
                <a:latin typeface="+mn-lt"/>
                <a:ea typeface="+mn-ea"/>
                <a:cs typeface="+mn-cs"/>
                <a:sym typeface="Wingdings" pitchFamily="2" charset="2"/>
              </a:rPr>
              <a:t> Misschien lijkt ze een ‘dom blondje’, maar ze is een advocaat. Aannames kunnen soms waar zijn, vandaar dat je deze noteert voordat je aan je onderzoek begint. Op deze manier kun je de aannames effectief valideren.</a:t>
            </a:r>
            <a:endParaRPr lang="nl-NL"/>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12</a:t>
            </a:fld>
            <a:endParaRPr lang="nl-NL"/>
          </a:p>
        </p:txBody>
      </p:sp>
    </p:spTree>
    <p:extLst>
      <p:ext uri="{BB962C8B-B14F-4D97-AF65-F5344CB8AC3E}">
        <p14:creationId xmlns:p14="http://schemas.microsoft.com/office/powerpoint/2010/main" val="256574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05-12-2021</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05-12-2021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05-12-2021</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05-12-2021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a:solidFill>
                  <a:srgbClr val="B8A1FF"/>
                </a:solidFill>
                <a:latin typeface="Arial" panose="020B0604020202020204" pitchFamily="34" charset="0"/>
                <a:cs typeface="Arial" panose="020B0604020202020204" pitchFamily="34" charset="0"/>
              </a:rPr>
              <a:t>Doelgroep onderzoek</a:t>
            </a:r>
            <a:endParaRPr lang="nl-NL" sz="4400">
              <a:solidFill>
                <a:srgbClr val="B8A1FF"/>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q"/>
            </a:pPr>
            <a:r>
              <a:rPr lang="nl-NL" sz="1200">
                <a:solidFill>
                  <a:schemeClr val="bg2">
                    <a:lumMod val="75000"/>
                  </a:schemeClr>
                </a:solidFill>
                <a:latin typeface="Arial" panose="020B0604020202020204" pitchFamily="34" charset="0"/>
                <a:cs typeface="Arial" panose="020B0604020202020204" pitchFamily="34" charset="0"/>
              </a:rPr>
              <a:t> Missie en visie</a:t>
            </a:r>
          </a:p>
          <a:p>
            <a:pPr>
              <a:buFont typeface="Wingdings" panose="05000000000000000000" pitchFamily="2" charset="2"/>
              <a:buChar char="q"/>
            </a:pPr>
            <a:r>
              <a:rPr lang="nl-NL" sz="1200">
                <a:solidFill>
                  <a:schemeClr val="bg1">
                    <a:lumMod val="65000"/>
                  </a:schemeClr>
                </a:solidFill>
                <a:latin typeface="Arial"/>
                <a:cs typeface="Arial"/>
              </a:rPr>
              <a:t> Nieuwe economie</a:t>
            </a:r>
          </a:p>
          <a:p>
            <a:pPr>
              <a:buFont typeface="Wingdings" pitchFamily="2" charset="2"/>
              <a:buChar char="ü"/>
            </a:pPr>
            <a:r>
              <a:rPr lang="nl-NL" sz="1200">
                <a:solidFill>
                  <a:srgbClr val="000644"/>
                </a:solidFill>
                <a:latin typeface="Arial" panose="020B0604020202020204" pitchFamily="34" charset="0"/>
                <a:cs typeface="Arial" panose="020B0604020202020204" pitchFamily="34" charset="0"/>
              </a:rPr>
              <a:t> </a:t>
            </a:r>
            <a:r>
              <a:rPr lang="nl-NL" sz="1200" err="1">
                <a:solidFill>
                  <a:srgbClr val="000644"/>
                </a:solidFill>
                <a:latin typeface="Arial" panose="020B0604020202020204" pitchFamily="34" charset="0"/>
                <a:cs typeface="Arial" panose="020B0604020202020204" pitchFamily="34" charset="0"/>
              </a:rPr>
              <a:t>Qredits</a:t>
            </a:r>
            <a:endParaRPr lang="nl-NL" sz="1200">
              <a:solidFill>
                <a:srgbClr val="000644"/>
              </a:solidFill>
              <a:latin typeface="Arial" panose="020B0604020202020204" pitchFamily="34" charset="0"/>
              <a:cs typeface="Arial" panose="020B0604020202020204" pitchFamily="34" charset="0"/>
            </a:endParaRPr>
          </a:p>
          <a:p>
            <a:pPr>
              <a:buFont typeface="Wingdings" pitchFamily="2" charset="2"/>
              <a:buChar char="ü"/>
            </a:pPr>
            <a:r>
              <a:rPr lang="nl-NL" sz="1200">
                <a:solidFill>
                  <a:srgbClr val="000644"/>
                </a:solidFill>
                <a:latin typeface="Arial" panose="020B0604020202020204" pitchFamily="34" charset="0"/>
                <a:cs typeface="Arial" panose="020B0604020202020204" pitchFamily="34" charset="0"/>
              </a:rPr>
              <a:t> Business Model Canvas</a:t>
            </a:r>
          </a:p>
          <a:p>
            <a:pPr>
              <a:buFont typeface="Wingdings" panose="05000000000000000000" pitchFamily="2" charset="2"/>
              <a:buChar char="q"/>
            </a:pPr>
            <a:r>
              <a:rPr lang="nl-NL" sz="1200">
                <a:solidFill>
                  <a:schemeClr val="bg1">
                    <a:lumMod val="65000"/>
                  </a:schemeClr>
                </a:solidFill>
                <a:latin typeface="Arial" panose="020B0604020202020204" pitchFamily="34" charset="0"/>
                <a:cs typeface="Arial" panose="020B0604020202020204" pitchFamily="34" charset="0"/>
              </a:rPr>
              <a:t> Financieel management</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5" y="1729015"/>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a:latin typeface="Arial" panose="020B0604020202020204" pitchFamily="34" charset="0"/>
                <a:cs typeface="Arial" panose="020B0604020202020204" pitchFamily="34" charset="0"/>
              </a:rPr>
              <a:t>Externe analyse</a:t>
            </a:r>
          </a:p>
          <a:p>
            <a:pPr>
              <a:buFont typeface="Wingdings" panose="05000000000000000000" pitchFamily="2" charset="2"/>
              <a:buChar char="ü"/>
            </a:pPr>
            <a:r>
              <a:rPr lang="nl-NL" sz="1800">
                <a:latin typeface="Arial" panose="020B0604020202020204" pitchFamily="34" charset="0"/>
                <a:cs typeface="Arial" panose="020B0604020202020204" pitchFamily="34" charset="0"/>
              </a:rPr>
              <a:t>Diepte-interviews</a:t>
            </a:r>
          </a:p>
          <a:p>
            <a:pPr>
              <a:buFont typeface="Wingdings" panose="05000000000000000000" pitchFamily="2" charset="2"/>
              <a:buChar char="ü"/>
            </a:pPr>
            <a:r>
              <a:rPr lang="nl-NL" sz="1800">
                <a:latin typeface="Arial" panose="020B0604020202020204" pitchFamily="34" charset="0"/>
                <a:cs typeface="Arial" panose="020B0604020202020204" pitchFamily="34" charset="0"/>
              </a:rPr>
              <a:t>Doelgroeponderzoek</a:t>
            </a:r>
          </a:p>
          <a:p>
            <a:pPr>
              <a:buFont typeface="Wingdings" panose="05000000000000000000" pitchFamily="2" charset="2"/>
              <a:buChar char="ü"/>
            </a:pPr>
            <a:r>
              <a:rPr lang="nl-NL" sz="1800">
                <a:latin typeface="Arial" panose="020B0604020202020204" pitchFamily="34" charset="0"/>
                <a:cs typeface="Arial" panose="020B0604020202020204" pitchFamily="34" charset="0"/>
              </a:rPr>
              <a:t>Persona</a:t>
            </a:r>
          </a:p>
          <a:p>
            <a:pPr>
              <a:buFont typeface="Wingdings" panose="05000000000000000000" pitchFamily="2" charset="2"/>
              <a:buChar char="ü"/>
            </a:pPr>
            <a:r>
              <a:rPr lang="nl-NL" sz="1800">
                <a:latin typeface="Arial" panose="020B0604020202020204" pitchFamily="34" charset="0"/>
                <a:cs typeface="Arial" panose="020B0604020202020204" pitchFamily="34" charset="0"/>
              </a:rPr>
              <a:t>Aannames</a:t>
            </a:r>
          </a:p>
          <a:p>
            <a:pPr>
              <a:buFont typeface="Wingdings" panose="05000000000000000000" pitchFamily="2" charset="2"/>
              <a:buChar char="ü"/>
            </a:pPr>
            <a:endParaRPr lang="nl-NL" sz="180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560889205"/>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a:solidFill>
                            <a:schemeClr val="bg2">
                              <a:lumMod val="90000"/>
                            </a:schemeClr>
                          </a:solidFill>
                          <a:latin typeface="+mn-lt"/>
                          <a:ea typeface="+mn-ea"/>
                          <a:cs typeface="+mn-cs"/>
                        </a:rPr>
                        <a:t>Week 1</a:t>
                      </a:r>
                    </a:p>
                  </a:txBody>
                  <a:tcPr anchor="ctr"/>
                </a:tc>
                <a:tc>
                  <a:txBody>
                    <a:bodyPr/>
                    <a:lstStyle/>
                    <a:p>
                      <a:pPr marL="0" algn="ctr" defTabSz="914400" rtl="0" eaLnBrk="1" latinLnBrk="0" hangingPunct="1"/>
                      <a:r>
                        <a:rPr lang="nl-NL" sz="1200" b="1" kern="1200">
                          <a:solidFill>
                            <a:schemeClr val="bg2">
                              <a:lumMod val="90000"/>
                            </a:schemeClr>
                          </a:solidFill>
                          <a:latin typeface="+mn-lt"/>
                          <a:ea typeface="+mn-ea"/>
                          <a:cs typeface="+mn-cs"/>
                        </a:rPr>
                        <a:t>Week 2</a:t>
                      </a:r>
                    </a:p>
                  </a:txBody>
                  <a:tcPr anchor="ctr"/>
                </a:tc>
                <a:tc>
                  <a:txBody>
                    <a:bodyPr/>
                    <a:lstStyle/>
                    <a:p>
                      <a:pPr algn="ctr"/>
                      <a:r>
                        <a:rPr lang="nl-NL" sz="1200" b="1" kern="1200">
                          <a:solidFill>
                            <a:srgbClr val="000644"/>
                          </a:solidFill>
                        </a:rPr>
                        <a:t>Week 3</a:t>
                      </a:r>
                      <a:endParaRPr lang="nl-NL" sz="1200" b="1" kern="1200">
                        <a:solidFill>
                          <a:srgbClr val="000644"/>
                        </a:solidFill>
                        <a:latin typeface="+mn-lt"/>
                        <a:ea typeface="+mn-ea"/>
                        <a:cs typeface="+mn-cs"/>
                      </a:endParaRPr>
                    </a:p>
                  </a:txBody>
                  <a:tcPr anchor="ctr"/>
                </a:tc>
                <a:tc>
                  <a:txBody>
                    <a:bodyPr/>
                    <a:lstStyle/>
                    <a:p>
                      <a:pPr algn="ctr"/>
                      <a:r>
                        <a:rPr lang="nl-NL" sz="1200" b="1" kern="1200">
                          <a:solidFill>
                            <a:schemeClr val="bg1">
                              <a:lumMod val="85000"/>
                            </a:schemeClr>
                          </a:solidFill>
                          <a:latin typeface="+mn-lt"/>
                          <a:ea typeface="+mn-ea"/>
                          <a:cs typeface="+mn-cs"/>
                        </a:rPr>
                        <a:t>Week 4</a:t>
                      </a:r>
                    </a:p>
                  </a:txBody>
                  <a:tcPr anchor="ctr"/>
                </a:tc>
                <a:tc>
                  <a:txBody>
                    <a:bodyPr/>
                    <a:lstStyle/>
                    <a:p>
                      <a:pPr algn="ctr"/>
                      <a:r>
                        <a:rPr lang="nl-NL" sz="1200" b="1" kern="1200">
                          <a:solidFill>
                            <a:schemeClr val="bg1">
                              <a:lumMod val="85000"/>
                            </a:schemeClr>
                          </a:solidFill>
                          <a:latin typeface="+mn-lt"/>
                          <a:ea typeface="+mn-ea"/>
                          <a:cs typeface="+mn-cs"/>
                        </a:rPr>
                        <a:t>Week 5</a:t>
                      </a: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Ondernemersverslag</a:t>
            </a:r>
          </a:p>
          <a:p>
            <a:pPr>
              <a:buFont typeface="Wingdings" panose="05000000000000000000" pitchFamily="2" charset="2"/>
              <a:buChar char="q"/>
            </a:pPr>
            <a:r>
              <a:rPr lang="nl-NL" sz="1200">
                <a:solidFill>
                  <a:schemeClr val="bg1">
                    <a:lumMod val="65000"/>
                  </a:schemeClr>
                </a:solidFill>
                <a:latin typeface="Arial" panose="020B0604020202020204" pitchFamily="34" charset="0"/>
                <a:cs typeface="Arial" panose="020B0604020202020204" pitchFamily="34" charset="0"/>
              </a:rPr>
              <a:t> Podcast</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2859079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8EEABC-B4AD-C640-91AF-9C45901AB1F5}"/>
              </a:ext>
            </a:extLst>
          </p:cNvPr>
          <p:cNvSpPr>
            <a:spLocks noGrp="1"/>
          </p:cNvSpPr>
          <p:nvPr>
            <p:ph type="title"/>
          </p:nvPr>
        </p:nvSpPr>
        <p:spPr/>
        <p:txBody>
          <a:bodyPr/>
          <a:lstStyle/>
          <a:p>
            <a:endParaRPr lang="nl-NL"/>
          </a:p>
        </p:txBody>
      </p:sp>
      <p:pic>
        <p:nvPicPr>
          <p:cNvPr id="4" name="Afbeelding 3">
            <a:extLst>
              <a:ext uri="{FF2B5EF4-FFF2-40B4-BE49-F238E27FC236}">
                <a16:creationId xmlns:a16="http://schemas.microsoft.com/office/drawing/2014/main" id="{53DE65B4-BB49-9E4C-86AF-92D6DE753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85407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707027-6E90-3D45-B1B4-A64BD8F2CF46}"/>
              </a:ext>
            </a:extLst>
          </p:cNvPr>
          <p:cNvSpPr>
            <a:spLocks noGrp="1"/>
          </p:cNvSpPr>
          <p:nvPr>
            <p:ph type="title"/>
          </p:nvPr>
        </p:nvSpPr>
        <p:spPr/>
        <p:txBody>
          <a:bodyPr/>
          <a:lstStyle/>
          <a:p>
            <a:endParaRPr lang="nl-NL"/>
          </a:p>
        </p:txBody>
      </p:sp>
      <p:pic>
        <p:nvPicPr>
          <p:cNvPr id="4" name="Afbeelding 3" descr="Afbeelding met tekst, verschillend, diverse, items&#10;&#10;Automatisch gegenereerde beschrijving">
            <a:extLst>
              <a:ext uri="{FF2B5EF4-FFF2-40B4-BE49-F238E27FC236}">
                <a16:creationId xmlns:a16="http://schemas.microsoft.com/office/drawing/2014/main" id="{28D12DE9-5610-3342-97C1-B8CD8BC1B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81527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CBD60A-FA8F-E641-BE5C-19FC3B3F7CE0}"/>
              </a:ext>
            </a:extLst>
          </p:cNvPr>
          <p:cNvSpPr>
            <a:spLocks noGrp="1"/>
          </p:cNvSpPr>
          <p:nvPr>
            <p:ph type="title"/>
          </p:nvPr>
        </p:nvSpPr>
        <p:spPr>
          <a:xfrm>
            <a:off x="1483120" y="359760"/>
            <a:ext cx="10515600" cy="1325563"/>
          </a:xfrm>
        </p:spPr>
        <p:txBody>
          <a:bodyPr/>
          <a:lstStyle/>
          <a:p>
            <a:r>
              <a:rPr lang="nl-NL" b="1">
                <a:solidFill>
                  <a:srgbClr val="B8A1FF"/>
                </a:solidFill>
                <a:latin typeface="Arial" panose="020B0604020202020204" pitchFamily="34" charset="0"/>
                <a:cs typeface="Arial" panose="020B0604020202020204" pitchFamily="34" charset="0"/>
              </a:rPr>
              <a:t>Aannames! </a:t>
            </a:r>
            <a:endParaRPr lang="nl-NL" b="1">
              <a:solidFill>
                <a:srgbClr val="B8A1FF"/>
              </a:solidFill>
            </a:endParaRPr>
          </a:p>
        </p:txBody>
      </p:sp>
      <p:pic>
        <p:nvPicPr>
          <p:cNvPr id="5" name="Afbeelding 4" descr="Afbeelding met persoon, binnen&#10;&#10;Automatisch gegenereerde beschrijving">
            <a:extLst>
              <a:ext uri="{FF2B5EF4-FFF2-40B4-BE49-F238E27FC236}">
                <a16:creationId xmlns:a16="http://schemas.microsoft.com/office/drawing/2014/main" id="{9261E568-DF85-0644-97FF-9BEACC82C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120" y="1469040"/>
            <a:ext cx="8139345" cy="4584894"/>
          </a:xfrm>
          <a:prstGeom prst="rect">
            <a:avLst/>
          </a:prstGeom>
        </p:spPr>
      </p:pic>
    </p:spTree>
    <p:extLst>
      <p:ext uri="{BB962C8B-B14F-4D97-AF65-F5344CB8AC3E}">
        <p14:creationId xmlns:p14="http://schemas.microsoft.com/office/powerpoint/2010/main" val="3599379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CBD60A-FA8F-E641-BE5C-19FC3B3F7CE0}"/>
              </a:ext>
            </a:extLst>
          </p:cNvPr>
          <p:cNvSpPr>
            <a:spLocks noGrp="1"/>
          </p:cNvSpPr>
          <p:nvPr>
            <p:ph type="title"/>
          </p:nvPr>
        </p:nvSpPr>
        <p:spPr/>
        <p:txBody>
          <a:bodyPr/>
          <a:lstStyle/>
          <a:p>
            <a:r>
              <a:rPr lang="nl-NL" b="1">
                <a:solidFill>
                  <a:srgbClr val="B8A1FF"/>
                </a:solidFill>
                <a:latin typeface="Arial" panose="020B0604020202020204" pitchFamily="34" charset="0"/>
                <a:cs typeface="Arial" panose="020B0604020202020204" pitchFamily="34" charset="0"/>
              </a:rPr>
              <a:t>Opdracht &amp; Stappenplan </a:t>
            </a:r>
            <a:endParaRPr lang="nl-NL" b="1">
              <a:solidFill>
                <a:srgbClr val="B8A1FF"/>
              </a:solidFill>
            </a:endParaRPr>
          </a:p>
        </p:txBody>
      </p:sp>
      <p:sp>
        <p:nvSpPr>
          <p:cNvPr id="3" name="Tekstvak 2">
            <a:extLst>
              <a:ext uri="{FF2B5EF4-FFF2-40B4-BE49-F238E27FC236}">
                <a16:creationId xmlns:a16="http://schemas.microsoft.com/office/drawing/2014/main" id="{27022589-64B5-4F4A-8111-D2D9E785B26E}"/>
              </a:ext>
            </a:extLst>
          </p:cNvPr>
          <p:cNvSpPr txBox="1"/>
          <p:nvPr/>
        </p:nvSpPr>
        <p:spPr>
          <a:xfrm>
            <a:off x="947400" y="1690688"/>
            <a:ext cx="10704121" cy="10618291"/>
          </a:xfrm>
          <a:prstGeom prst="rect">
            <a:avLst/>
          </a:prstGeom>
          <a:noFill/>
        </p:spPr>
        <p:txBody>
          <a:bodyPr wrap="square" rtlCol="0">
            <a:spAutoFit/>
          </a:bodyPr>
          <a:lstStyle/>
          <a:p>
            <a:r>
              <a:rPr lang="nl-NL"/>
              <a:t>Je gaat op basis van aannames een </a:t>
            </a:r>
            <a:r>
              <a:rPr lang="nl-NL" b="1">
                <a:solidFill>
                  <a:srgbClr val="B8A1FF"/>
                </a:solidFill>
              </a:rPr>
              <a:t>persona</a:t>
            </a:r>
            <a:r>
              <a:rPr lang="nl-NL"/>
              <a:t> ontwikkelen.</a:t>
            </a:r>
          </a:p>
          <a:p>
            <a:pPr marL="342900" indent="-342900">
              <a:buFont typeface="+mj-lt"/>
              <a:buAutoNum type="arabicPeriod"/>
            </a:pPr>
            <a:endParaRPr lang="nl-NL"/>
          </a:p>
          <a:p>
            <a:pPr marL="342900" indent="-342900">
              <a:buFont typeface="+mj-lt"/>
              <a:buAutoNum type="arabicPeriod"/>
            </a:pPr>
            <a:r>
              <a:rPr lang="nl-NL"/>
              <a:t>Schrijf je aannames over de doelgroep onder elkaar op. </a:t>
            </a:r>
          </a:p>
          <a:p>
            <a:pPr marL="342900" indent="-342900">
              <a:buFont typeface="+mj-lt"/>
              <a:buAutoNum type="arabicPeriod"/>
            </a:pPr>
            <a:endParaRPr lang="nl-NL"/>
          </a:p>
          <a:p>
            <a:pPr marL="342900" indent="-342900">
              <a:buFont typeface="+mj-lt"/>
              <a:buAutoNum type="arabicPeriod"/>
            </a:pPr>
            <a:r>
              <a:rPr lang="nl-NL"/>
              <a:t>Maak een persona van de doelgroep zoals in de eerder aangegeven voorbeelden. (op basis van aannames)</a:t>
            </a:r>
          </a:p>
          <a:p>
            <a:pPr marL="342900" indent="-342900">
              <a:buFont typeface="+mj-lt"/>
              <a:buAutoNum type="arabicPeriod"/>
            </a:pPr>
            <a:endParaRPr lang="nl-NL" i="1"/>
          </a:p>
          <a:p>
            <a:pPr marL="342900" indent="-342900">
              <a:buFont typeface="+mj-lt"/>
              <a:buAutoNum type="arabicPeriod"/>
            </a:pPr>
            <a:r>
              <a:rPr lang="nl-NL"/>
              <a:t>Maak een moodboard van de doelgroep (op basis van aannames &amp; persona)</a:t>
            </a:r>
          </a:p>
          <a:p>
            <a:pPr marL="342900" indent="-342900">
              <a:buFont typeface="+mj-lt"/>
              <a:buAutoNum type="arabicPeriod"/>
            </a:pPr>
            <a:endParaRPr lang="nl-NL"/>
          </a:p>
          <a:p>
            <a:pPr marL="342900" indent="-342900">
              <a:buFont typeface="+mj-lt"/>
              <a:buAutoNum type="arabicPeriod"/>
            </a:pPr>
            <a:r>
              <a:rPr lang="nl-NL"/>
              <a:t>Je ziet nu je aannames voor je in de persona. Deze ga je valideren aan de hand van een diepte-interview.</a:t>
            </a:r>
          </a:p>
          <a:p>
            <a:pPr marL="342900" indent="-342900">
              <a:buFont typeface="+mj-lt"/>
              <a:buAutoNum type="arabicPeriod"/>
            </a:pPr>
            <a:endParaRPr lang="nl-NL"/>
          </a:p>
          <a:p>
            <a:pPr marL="342900" indent="-342900">
              <a:buFont typeface="+mj-lt"/>
              <a:buAutoNum type="arabicPeriod"/>
            </a:pPr>
            <a:r>
              <a:rPr lang="nl-NL"/>
              <a:t>Maak nu een diepte-interview van ongeveer 20 vragen. (Zie slide 5)</a:t>
            </a:r>
          </a:p>
          <a:p>
            <a:pPr marL="342900" indent="-342900">
              <a:buFont typeface="+mj-lt"/>
              <a:buAutoNum type="arabicPeriod"/>
            </a:pPr>
            <a:endParaRPr lang="nl-NL"/>
          </a:p>
          <a:p>
            <a:pPr marL="342900" indent="-342900">
              <a:buFont typeface="+mj-lt"/>
              <a:buAutoNum type="arabicPeriod"/>
            </a:pPr>
            <a:r>
              <a:rPr lang="nl-NL"/>
              <a:t>Zoek iemand uit de doelgroep die je kunt interviewen.</a:t>
            </a:r>
            <a:r>
              <a:rPr lang="nl-NL">
                <a:sym typeface="Wingdings" pitchFamily="2" charset="2"/>
              </a:rPr>
              <a:t>*Vrijdag is er de mogelijkheid (in overleg) om iemand interviewen.</a:t>
            </a:r>
          </a:p>
          <a:p>
            <a:pPr marL="342900" indent="-342900">
              <a:buFont typeface="+mj-lt"/>
              <a:buAutoNum type="arabicPeriod"/>
            </a:pPr>
            <a:endParaRPr lang="nl-NL">
              <a:sym typeface="Wingdings" pitchFamily="2" charset="2"/>
            </a:endParaRPr>
          </a:p>
          <a:p>
            <a:r>
              <a:rPr lang="nl-NL">
                <a:sym typeface="Wingdings" pitchFamily="2" charset="2"/>
              </a:rPr>
              <a:t>7. Pas je persona na het interview/de interviews aan. Valideer je aannames en verander deze indien nodig.</a:t>
            </a:r>
          </a:p>
          <a:p>
            <a:pPr marL="342900" indent="-342900">
              <a:buFont typeface="+mj-lt"/>
              <a:buAutoNum type="arabicPeriod"/>
            </a:pPr>
            <a:endParaRPr lang="nl-NL">
              <a:sym typeface="Wingdings" pitchFamily="2" charset="2"/>
            </a:endParaRPr>
          </a:p>
          <a:p>
            <a:pPr marL="342900" indent="-342900">
              <a:buFont typeface="+mj-lt"/>
              <a:buAutoNum type="arabicPeriod"/>
            </a:pPr>
            <a:endParaRPr lang="nl-NL">
              <a:sym typeface="Wingdings" pitchFamily="2" charset="2"/>
            </a:endParaRPr>
          </a:p>
          <a:p>
            <a:pPr marL="342900" indent="-342900">
              <a:buFont typeface="+mj-lt"/>
              <a:buAutoNum type="arabicPeriod"/>
            </a:pPr>
            <a:endParaRPr lang="nl-NL">
              <a:sym typeface="Wingdings" pitchFamily="2" charset="2"/>
            </a:endParaRPr>
          </a:p>
          <a:p>
            <a:pPr marL="342900" indent="-342900">
              <a:buFont typeface="+mj-lt"/>
              <a:buAutoNum type="arabicPeriod"/>
            </a:pPr>
            <a:endParaRPr lang="nl-NL">
              <a:sym typeface="Wingdings" pitchFamily="2" charset="2"/>
            </a:endParaRPr>
          </a:p>
          <a:p>
            <a:pPr marL="342900" indent="-342900">
              <a:buFont typeface="+mj-lt"/>
              <a:buAutoNum type="arabicPeriod"/>
            </a:pPr>
            <a:endParaRPr lang="nl-NL">
              <a:sym typeface="Wingdings" pitchFamily="2" charset="2"/>
            </a:endParaRPr>
          </a:p>
          <a:p>
            <a:pPr marL="342900" indent="-342900">
              <a:buFont typeface="+mj-lt"/>
              <a:buAutoNum type="arabicPeriod"/>
            </a:pPr>
            <a:endParaRPr lang="nl-NL">
              <a:sym typeface="Wingdings" pitchFamily="2" charset="2"/>
            </a:endParaRPr>
          </a:p>
          <a:p>
            <a:pPr marL="342900" indent="-342900">
              <a:buFont typeface="+mj-lt"/>
              <a:buAutoNum type="arabicPeriod"/>
            </a:pPr>
            <a:endParaRPr lang="nl-NL">
              <a:sym typeface="Wingdings" pitchFamily="2" charset="2"/>
            </a:endParaRPr>
          </a:p>
          <a:p>
            <a:pPr marL="342900" indent="-342900">
              <a:buFont typeface="+mj-lt"/>
              <a:buAutoNum type="arabicPeriod"/>
            </a:pPr>
            <a:endParaRPr lang="nl-NL">
              <a:sym typeface="Wingdings" pitchFamily="2" charset="2"/>
            </a:endParaRPr>
          </a:p>
          <a:p>
            <a:pPr marL="342900" indent="-342900">
              <a:buFont typeface="+mj-lt"/>
              <a:buAutoNum type="arabicPeriod"/>
            </a:pPr>
            <a:endParaRPr lang="nl-NL"/>
          </a:p>
          <a:p>
            <a:pPr marL="342900" indent="-342900">
              <a:buFont typeface="+mj-lt"/>
              <a:buAutoNum type="arabicPeriod"/>
            </a:pPr>
            <a:endParaRPr lang="nl-NL"/>
          </a:p>
          <a:p>
            <a:pPr marL="342900" indent="-342900">
              <a:buFont typeface="+mj-lt"/>
              <a:buAutoNum type="arabicPeriod"/>
            </a:pPr>
            <a:endParaRPr lang="nl-NL"/>
          </a:p>
          <a:p>
            <a:pPr marL="342900" indent="-342900">
              <a:buFont typeface="+mj-lt"/>
              <a:buAutoNum type="arabicPeriod"/>
            </a:pPr>
            <a:endParaRPr lang="nl-NL"/>
          </a:p>
          <a:p>
            <a:pPr marL="342900" indent="-342900">
              <a:buFont typeface="+mj-lt"/>
              <a:buAutoNum type="arabicPeriod"/>
            </a:pPr>
            <a:endParaRPr lang="nl-NL"/>
          </a:p>
          <a:p>
            <a:pPr marL="342900" indent="-342900">
              <a:buFont typeface="+mj-lt"/>
              <a:buAutoNum type="arabicPeriod"/>
            </a:pPr>
            <a:endParaRPr lang="nl-NL"/>
          </a:p>
          <a:p>
            <a:pPr marL="342900" indent="-342900">
              <a:buFont typeface="+mj-lt"/>
              <a:buAutoNum type="arabicPeriod"/>
            </a:pPr>
            <a:endParaRPr lang="nl-NL"/>
          </a:p>
          <a:p>
            <a:pPr marL="342900" indent="-342900">
              <a:buFont typeface="+mj-lt"/>
              <a:buAutoNum type="arabicPeriod"/>
            </a:pPr>
            <a:endParaRPr lang="nl-NL"/>
          </a:p>
          <a:p>
            <a:pPr marL="342900" indent="-342900">
              <a:buFont typeface="+mj-lt"/>
              <a:buAutoNum type="arabicPeriod"/>
            </a:pPr>
            <a:endParaRPr lang="nl-NL"/>
          </a:p>
          <a:p>
            <a:pPr marL="342900" indent="-342900">
              <a:buFont typeface="+mj-lt"/>
              <a:buAutoNum type="arabicPeriod"/>
            </a:pPr>
            <a:endParaRPr lang="nl-NL"/>
          </a:p>
          <a:p>
            <a:pPr marL="342900" indent="-342900">
              <a:buFont typeface="+mj-lt"/>
              <a:buAutoNum type="arabicPeriod"/>
            </a:pPr>
            <a:endParaRPr lang="nl-NL"/>
          </a:p>
          <a:p>
            <a:pPr marL="285750" indent="-285750">
              <a:buFont typeface="Arial" panose="020B0604020202020204" pitchFamily="34" charset="0"/>
              <a:buChar char="•"/>
            </a:pPr>
            <a:endParaRPr lang="nl-NL"/>
          </a:p>
          <a:p>
            <a:pPr marL="342900" indent="-342900">
              <a:buFont typeface="+mj-lt"/>
              <a:buAutoNum type="arabicPeriod"/>
            </a:pPr>
            <a:endParaRPr lang="nl-NL"/>
          </a:p>
        </p:txBody>
      </p:sp>
    </p:spTree>
    <p:extLst>
      <p:ext uri="{BB962C8B-B14F-4D97-AF65-F5344CB8AC3E}">
        <p14:creationId xmlns:p14="http://schemas.microsoft.com/office/powerpoint/2010/main" val="2939759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48628ED-4C4A-F447-B8D4-5370997E9F91}"/>
              </a:ext>
            </a:extLst>
          </p:cNvPr>
          <p:cNvSpPr/>
          <p:nvPr/>
        </p:nvSpPr>
        <p:spPr>
          <a:xfrm>
            <a:off x="338138" y="423862"/>
            <a:ext cx="4293684" cy="369332"/>
          </a:xfrm>
          <a:prstGeom prst="rect">
            <a:avLst/>
          </a:prstGeom>
        </p:spPr>
        <p:txBody>
          <a:bodyPr wrap="square">
            <a:spAutoFit/>
          </a:bodyPr>
          <a:lstStyle/>
          <a:p>
            <a:r>
              <a:rPr lang="nl-NL" b="1">
                <a:solidFill>
                  <a:srgbClr val="000644"/>
                </a:solidFill>
                <a:latin typeface="Arial" panose="020B0604020202020204" pitchFamily="34" charset="0"/>
                <a:cs typeface="Arial" panose="020B0604020202020204" pitchFamily="34" charset="0"/>
              </a:rPr>
              <a:t> </a:t>
            </a:r>
            <a:endParaRPr lang="nl-NL">
              <a:solidFill>
                <a:srgbClr val="000644"/>
              </a:solidFill>
            </a:endParaRPr>
          </a:p>
        </p:txBody>
      </p:sp>
      <p:sp>
        <p:nvSpPr>
          <p:cNvPr id="2" name="Titel 1">
            <a:extLst>
              <a:ext uri="{FF2B5EF4-FFF2-40B4-BE49-F238E27FC236}">
                <a16:creationId xmlns:a16="http://schemas.microsoft.com/office/drawing/2014/main" id="{BD84B2B5-93B7-774D-B748-3528CBFBA12E}"/>
              </a:ext>
            </a:extLst>
          </p:cNvPr>
          <p:cNvSpPr>
            <a:spLocks noGrp="1"/>
          </p:cNvSpPr>
          <p:nvPr>
            <p:ph type="title"/>
          </p:nvPr>
        </p:nvSpPr>
        <p:spPr>
          <a:xfrm>
            <a:off x="838200" y="423862"/>
            <a:ext cx="10515600" cy="1325563"/>
          </a:xfrm>
        </p:spPr>
        <p:txBody>
          <a:bodyPr/>
          <a:lstStyle/>
          <a:p>
            <a:r>
              <a:rPr lang="nl-NL" b="1">
                <a:solidFill>
                  <a:srgbClr val="B8A1FF"/>
                </a:solidFill>
                <a:latin typeface="Arial" panose="020B0604020202020204" pitchFamily="34" charset="0"/>
                <a:cs typeface="Arial" panose="020B0604020202020204" pitchFamily="34" charset="0"/>
              </a:rPr>
              <a:t>Waarom doelgroep onderzoek?</a:t>
            </a:r>
            <a:endParaRPr lang="nl-NL">
              <a:solidFill>
                <a:srgbClr val="B8A1FF"/>
              </a:solidFill>
              <a:latin typeface="Arial" panose="020B0604020202020204" pitchFamily="34" charset="0"/>
              <a:cs typeface="Arial" panose="020B0604020202020204" pitchFamily="34" charset="0"/>
            </a:endParaRPr>
          </a:p>
        </p:txBody>
      </p:sp>
      <p:sp>
        <p:nvSpPr>
          <p:cNvPr id="3" name="Tekstvak 2">
            <a:extLst>
              <a:ext uri="{FF2B5EF4-FFF2-40B4-BE49-F238E27FC236}">
                <a16:creationId xmlns:a16="http://schemas.microsoft.com/office/drawing/2014/main" id="{8AB83CDE-735E-D14A-A7CD-E0BB60D45201}"/>
              </a:ext>
            </a:extLst>
          </p:cNvPr>
          <p:cNvSpPr txBox="1"/>
          <p:nvPr/>
        </p:nvSpPr>
        <p:spPr>
          <a:xfrm>
            <a:off x="838200" y="2216854"/>
            <a:ext cx="8259726" cy="2677656"/>
          </a:xfrm>
          <a:prstGeom prst="rect">
            <a:avLst/>
          </a:prstGeom>
          <a:noFill/>
        </p:spPr>
        <p:txBody>
          <a:bodyPr wrap="square" rtlCol="0">
            <a:spAutoFit/>
          </a:bodyPr>
          <a:lstStyle/>
          <a:p>
            <a:r>
              <a:rPr lang="nl-NL" sz="2400"/>
              <a:t>Duidelijk &amp; Actueel beeld</a:t>
            </a:r>
          </a:p>
          <a:p>
            <a:endParaRPr lang="nl-NL" sz="2400"/>
          </a:p>
          <a:p>
            <a:r>
              <a:rPr lang="nl-NL" sz="2400"/>
              <a:t>Waarden &amp; Behoeften</a:t>
            </a:r>
          </a:p>
          <a:p>
            <a:endParaRPr lang="nl-NL" sz="2400"/>
          </a:p>
          <a:p>
            <a:r>
              <a:rPr lang="nl-NL" sz="2400"/>
              <a:t>Mentaliteit</a:t>
            </a:r>
          </a:p>
          <a:p>
            <a:endParaRPr lang="nl-NL" sz="2400"/>
          </a:p>
          <a:p>
            <a:r>
              <a:rPr lang="nl-NL" sz="2400"/>
              <a:t>Kans vergroten om een doelgroep duurzaam te bereiken</a:t>
            </a:r>
          </a:p>
        </p:txBody>
      </p:sp>
    </p:spTree>
    <p:extLst>
      <p:ext uri="{BB962C8B-B14F-4D97-AF65-F5344CB8AC3E}">
        <p14:creationId xmlns:p14="http://schemas.microsoft.com/office/powerpoint/2010/main" val="1278731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48628ED-4C4A-F447-B8D4-5370997E9F91}"/>
              </a:ext>
            </a:extLst>
          </p:cNvPr>
          <p:cNvSpPr/>
          <p:nvPr/>
        </p:nvSpPr>
        <p:spPr>
          <a:xfrm>
            <a:off x="338138" y="423862"/>
            <a:ext cx="4293684" cy="369332"/>
          </a:xfrm>
          <a:prstGeom prst="rect">
            <a:avLst/>
          </a:prstGeom>
        </p:spPr>
        <p:txBody>
          <a:bodyPr wrap="square">
            <a:spAutoFit/>
          </a:bodyPr>
          <a:lstStyle/>
          <a:p>
            <a:r>
              <a:rPr lang="nl-NL" b="1">
                <a:solidFill>
                  <a:srgbClr val="000644"/>
                </a:solidFill>
                <a:latin typeface="Arial" panose="020B0604020202020204" pitchFamily="34" charset="0"/>
                <a:cs typeface="Arial" panose="020B0604020202020204" pitchFamily="34" charset="0"/>
              </a:rPr>
              <a:t> </a:t>
            </a:r>
            <a:endParaRPr lang="nl-NL">
              <a:solidFill>
                <a:srgbClr val="000644"/>
              </a:solidFill>
            </a:endParaRPr>
          </a:p>
        </p:txBody>
      </p:sp>
      <p:sp>
        <p:nvSpPr>
          <p:cNvPr id="2" name="Titel 1">
            <a:extLst>
              <a:ext uri="{FF2B5EF4-FFF2-40B4-BE49-F238E27FC236}">
                <a16:creationId xmlns:a16="http://schemas.microsoft.com/office/drawing/2014/main" id="{BD84B2B5-93B7-774D-B748-3528CBFBA12E}"/>
              </a:ext>
            </a:extLst>
          </p:cNvPr>
          <p:cNvSpPr>
            <a:spLocks noGrp="1"/>
          </p:cNvSpPr>
          <p:nvPr>
            <p:ph type="title"/>
          </p:nvPr>
        </p:nvSpPr>
        <p:spPr>
          <a:xfrm>
            <a:off x="838200" y="423862"/>
            <a:ext cx="10515600" cy="1325563"/>
          </a:xfrm>
        </p:spPr>
        <p:txBody>
          <a:bodyPr/>
          <a:lstStyle/>
          <a:p>
            <a:r>
              <a:rPr lang="nl-NL" b="1">
                <a:solidFill>
                  <a:srgbClr val="B8A1FF"/>
                </a:solidFill>
                <a:latin typeface="Arial" panose="020B0604020202020204" pitchFamily="34" charset="0"/>
                <a:cs typeface="Arial" panose="020B0604020202020204" pitchFamily="34" charset="0"/>
              </a:rPr>
              <a:t>Segmentatie doelgroepen</a:t>
            </a:r>
            <a:endParaRPr lang="nl-NL">
              <a:solidFill>
                <a:srgbClr val="B8A1FF"/>
              </a:solidFill>
              <a:latin typeface="Arial" panose="020B0604020202020204" pitchFamily="34" charset="0"/>
              <a:cs typeface="Arial" panose="020B0604020202020204" pitchFamily="34" charset="0"/>
            </a:endParaRPr>
          </a:p>
        </p:txBody>
      </p:sp>
      <p:sp>
        <p:nvSpPr>
          <p:cNvPr id="3" name="Tekstvak 2">
            <a:extLst>
              <a:ext uri="{FF2B5EF4-FFF2-40B4-BE49-F238E27FC236}">
                <a16:creationId xmlns:a16="http://schemas.microsoft.com/office/drawing/2014/main" id="{8AB83CDE-735E-D14A-A7CD-E0BB60D45201}"/>
              </a:ext>
            </a:extLst>
          </p:cNvPr>
          <p:cNvSpPr txBox="1"/>
          <p:nvPr/>
        </p:nvSpPr>
        <p:spPr>
          <a:xfrm>
            <a:off x="990600" y="1871133"/>
            <a:ext cx="8259726" cy="3539430"/>
          </a:xfrm>
          <a:prstGeom prst="rect">
            <a:avLst/>
          </a:prstGeom>
          <a:noFill/>
        </p:spPr>
        <p:txBody>
          <a:bodyPr wrap="square" rtlCol="0">
            <a:spAutoFit/>
          </a:bodyPr>
          <a:lstStyle/>
          <a:p>
            <a:pPr marL="457200" indent="-457200">
              <a:buFont typeface="+mj-lt"/>
              <a:buAutoNum type="arabicPeriod"/>
            </a:pPr>
            <a:r>
              <a:rPr lang="nl-NL" sz="2400"/>
              <a:t>Psychografische gegevens</a:t>
            </a:r>
            <a:r>
              <a:rPr lang="nl-NL" sz="2400" b="1" i="1"/>
              <a:t> </a:t>
            </a:r>
            <a:r>
              <a:rPr lang="nl-NL" sz="2000"/>
              <a:t>(bijv. trendgevoelig, sportief, vegetarisch en milieubewust)</a:t>
            </a:r>
          </a:p>
          <a:p>
            <a:pPr marL="457200" indent="-457200">
              <a:buFont typeface="+mj-lt"/>
              <a:buAutoNum type="arabicPeriod"/>
            </a:pPr>
            <a:endParaRPr lang="nl-NL" sz="2000"/>
          </a:p>
          <a:p>
            <a:pPr marL="457200" indent="-457200">
              <a:buFont typeface="+mj-lt"/>
              <a:buAutoNum type="arabicPeriod"/>
            </a:pPr>
            <a:r>
              <a:rPr lang="nl-NL" sz="2400"/>
              <a:t> Demografische gegevens </a:t>
            </a:r>
            <a:r>
              <a:rPr lang="nl-NL" sz="2000"/>
              <a:t>(bijv. leeftijd, geslacht, nationaliteit en gezinssamenstelling)</a:t>
            </a:r>
          </a:p>
          <a:p>
            <a:pPr marL="457200" indent="-457200">
              <a:buFont typeface="+mj-lt"/>
              <a:buAutoNum type="arabicPeriod"/>
            </a:pPr>
            <a:endParaRPr lang="nl-NL" sz="2000"/>
          </a:p>
          <a:p>
            <a:pPr marL="457200" indent="-457200">
              <a:buFont typeface="+mj-lt"/>
              <a:buAutoNum type="arabicPeriod"/>
            </a:pPr>
            <a:r>
              <a:rPr lang="nl-NL" sz="2400"/>
              <a:t> Geografische gegevens </a:t>
            </a:r>
            <a:r>
              <a:rPr lang="nl-NL" sz="2000"/>
              <a:t>(bijv. woonplaats, buurt en regio)</a:t>
            </a:r>
          </a:p>
          <a:p>
            <a:endParaRPr lang="nl-NL" sz="2400"/>
          </a:p>
          <a:p>
            <a:endParaRPr lang="nl-NL" sz="2400"/>
          </a:p>
          <a:p>
            <a:endParaRPr lang="nl-NL" sz="2400"/>
          </a:p>
        </p:txBody>
      </p:sp>
    </p:spTree>
    <p:extLst>
      <p:ext uri="{BB962C8B-B14F-4D97-AF65-F5344CB8AC3E}">
        <p14:creationId xmlns:p14="http://schemas.microsoft.com/office/powerpoint/2010/main" val="126483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A11DA-55C0-884E-95F9-2CB54E663CB1}"/>
              </a:ext>
            </a:extLst>
          </p:cNvPr>
          <p:cNvSpPr>
            <a:spLocks noGrp="1"/>
          </p:cNvSpPr>
          <p:nvPr>
            <p:ph type="title"/>
          </p:nvPr>
        </p:nvSpPr>
        <p:spPr>
          <a:xfrm>
            <a:off x="606472" y="307834"/>
            <a:ext cx="10515600" cy="1325563"/>
          </a:xfrm>
        </p:spPr>
        <p:txBody>
          <a:bodyPr/>
          <a:lstStyle/>
          <a:p>
            <a:r>
              <a:rPr lang="nl-NL" b="1">
                <a:solidFill>
                  <a:srgbClr val="B8A1FF"/>
                </a:solidFill>
                <a:latin typeface="Arial" panose="020B0604020202020204" pitchFamily="34" charset="0"/>
                <a:cs typeface="Arial" panose="020B0604020202020204" pitchFamily="34" charset="0"/>
              </a:rPr>
              <a:t>Psychografische gegevens</a:t>
            </a:r>
            <a:endParaRPr lang="nl-NL"/>
          </a:p>
        </p:txBody>
      </p:sp>
      <p:sp>
        <p:nvSpPr>
          <p:cNvPr id="4" name="Tekstvak 3">
            <a:extLst>
              <a:ext uri="{FF2B5EF4-FFF2-40B4-BE49-F238E27FC236}">
                <a16:creationId xmlns:a16="http://schemas.microsoft.com/office/drawing/2014/main" id="{F27C6DFF-033A-B647-9376-1EF830466272}"/>
              </a:ext>
            </a:extLst>
          </p:cNvPr>
          <p:cNvSpPr txBox="1"/>
          <p:nvPr/>
        </p:nvSpPr>
        <p:spPr>
          <a:xfrm>
            <a:off x="606471" y="1589041"/>
            <a:ext cx="9974443" cy="5078313"/>
          </a:xfrm>
          <a:prstGeom prst="rect">
            <a:avLst/>
          </a:prstGeom>
          <a:noFill/>
        </p:spPr>
        <p:txBody>
          <a:bodyPr wrap="square" rtlCol="0">
            <a:spAutoFit/>
          </a:bodyPr>
          <a:lstStyle/>
          <a:p>
            <a:r>
              <a:rPr lang="nl-NL" i="1"/>
              <a:t>Je onderzoekt waar de doelgroep waarde aan hecht, hoe de levensstijl is en waarom zij bepaalde dingen in het leven belangrijk vinden. </a:t>
            </a:r>
          </a:p>
          <a:p>
            <a:endParaRPr lang="nl-NL"/>
          </a:p>
          <a:p>
            <a:pPr marL="285750" indent="-285750">
              <a:buFont typeface="Arial" panose="020B0604020202020204" pitchFamily="34" charset="0"/>
              <a:buChar char="•"/>
            </a:pPr>
            <a:r>
              <a:rPr lang="nl-NL"/>
              <a:t>De doelgroep moet zich kunnen verbinden met jouw bedrijf</a:t>
            </a:r>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t>Impact maken</a:t>
            </a:r>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t>Betekenis is belangrijk</a:t>
            </a:r>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t>Jouw product/ dienst dient deze waarden uit te dragen!</a:t>
            </a:r>
          </a:p>
          <a:p>
            <a:endParaRPr lang="nl-NL"/>
          </a:p>
          <a:p>
            <a:endParaRPr lang="nl-NL" b="1">
              <a:solidFill>
                <a:srgbClr val="B8A1FF"/>
              </a:solidFill>
            </a:endParaRPr>
          </a:p>
          <a:p>
            <a:r>
              <a:rPr lang="nl-NL" b="1">
                <a:solidFill>
                  <a:srgbClr val="B8A1FF"/>
                </a:solidFill>
              </a:rPr>
              <a:t>Hoe?</a:t>
            </a:r>
          </a:p>
          <a:p>
            <a:r>
              <a:rPr lang="nl-NL"/>
              <a:t>Dit kun je doen door middel van een diepte-interview.</a:t>
            </a:r>
          </a:p>
          <a:p>
            <a:endParaRPr lang="nl-NL"/>
          </a:p>
          <a:p>
            <a:endParaRPr lang="nl-NL"/>
          </a:p>
          <a:p>
            <a:endParaRPr lang="nl-NL"/>
          </a:p>
          <a:p>
            <a:endParaRPr lang="nl-NL"/>
          </a:p>
        </p:txBody>
      </p:sp>
    </p:spTree>
    <p:extLst>
      <p:ext uri="{BB962C8B-B14F-4D97-AF65-F5344CB8AC3E}">
        <p14:creationId xmlns:p14="http://schemas.microsoft.com/office/powerpoint/2010/main" val="3106744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A11DA-55C0-884E-95F9-2CB54E663CB1}"/>
              </a:ext>
            </a:extLst>
          </p:cNvPr>
          <p:cNvSpPr>
            <a:spLocks noGrp="1"/>
          </p:cNvSpPr>
          <p:nvPr>
            <p:ph type="title"/>
          </p:nvPr>
        </p:nvSpPr>
        <p:spPr>
          <a:xfrm>
            <a:off x="606472" y="307834"/>
            <a:ext cx="10515600" cy="1325563"/>
          </a:xfrm>
        </p:spPr>
        <p:txBody>
          <a:bodyPr/>
          <a:lstStyle/>
          <a:p>
            <a:r>
              <a:rPr lang="nl-NL" b="1">
                <a:solidFill>
                  <a:srgbClr val="B8A1FF"/>
                </a:solidFill>
                <a:latin typeface="Arial" panose="020B0604020202020204" pitchFamily="34" charset="0"/>
                <a:cs typeface="Arial" panose="020B0604020202020204" pitchFamily="34" charset="0"/>
              </a:rPr>
              <a:t>Diepte-interview</a:t>
            </a:r>
            <a:endParaRPr lang="nl-NL"/>
          </a:p>
        </p:txBody>
      </p:sp>
      <p:sp>
        <p:nvSpPr>
          <p:cNvPr id="4" name="Tekstvak 3">
            <a:extLst>
              <a:ext uri="{FF2B5EF4-FFF2-40B4-BE49-F238E27FC236}">
                <a16:creationId xmlns:a16="http://schemas.microsoft.com/office/drawing/2014/main" id="{F27C6DFF-033A-B647-9376-1EF830466272}"/>
              </a:ext>
            </a:extLst>
          </p:cNvPr>
          <p:cNvSpPr txBox="1"/>
          <p:nvPr/>
        </p:nvSpPr>
        <p:spPr>
          <a:xfrm>
            <a:off x="606471" y="1589041"/>
            <a:ext cx="9974443" cy="6186309"/>
          </a:xfrm>
          <a:prstGeom prst="rect">
            <a:avLst/>
          </a:prstGeom>
          <a:noFill/>
        </p:spPr>
        <p:txBody>
          <a:bodyPr wrap="square" rtlCol="0">
            <a:spAutoFit/>
          </a:bodyPr>
          <a:lstStyle/>
          <a:p>
            <a:r>
              <a:rPr lang="nl-NL" b="1">
                <a:solidFill>
                  <a:srgbClr val="B8A1FF"/>
                </a:solidFill>
              </a:rPr>
              <a:t>Doel: Het ‘waarom’ achter opvattingen en inzichten van de respondent achterhalen.</a:t>
            </a:r>
          </a:p>
          <a:p>
            <a:endParaRPr lang="nl-NL"/>
          </a:p>
          <a:p>
            <a:r>
              <a:rPr lang="nl-NL" b="1"/>
              <a:t>Voordelen diepte-interview</a:t>
            </a:r>
          </a:p>
          <a:p>
            <a:pPr marL="285750" indent="-285750">
              <a:buFont typeface="Arial" panose="020B0604020202020204" pitchFamily="34" charset="0"/>
              <a:buChar char="•"/>
            </a:pPr>
            <a:r>
              <a:rPr lang="nl-NL" i="1"/>
              <a:t>Diepgaand inzicht </a:t>
            </a:r>
          </a:p>
          <a:p>
            <a:pPr marL="285750" indent="-285750">
              <a:buFont typeface="Arial" panose="020B0604020202020204" pitchFamily="34" charset="0"/>
              <a:buChar char="•"/>
            </a:pPr>
            <a:r>
              <a:rPr lang="nl-NL" i="1"/>
              <a:t>Gedachtevorming van de respondent kan worden blootgelegd.</a:t>
            </a:r>
          </a:p>
          <a:p>
            <a:pPr marL="285750" indent="-285750">
              <a:buFont typeface="Arial" panose="020B0604020202020204" pitchFamily="34" charset="0"/>
              <a:buChar char="•"/>
            </a:pPr>
            <a:r>
              <a:rPr lang="nl-NL" i="1"/>
              <a:t>Veel informatie </a:t>
            </a:r>
          </a:p>
          <a:p>
            <a:endParaRPr lang="nl-NL" i="1"/>
          </a:p>
          <a:p>
            <a:r>
              <a:rPr lang="nl-NL" b="1"/>
              <a:t>Hoe?</a:t>
            </a:r>
          </a:p>
          <a:p>
            <a:pPr marL="285750" indent="-285750">
              <a:buFont typeface="Arial" panose="020B0604020202020204" pitchFamily="34" charset="0"/>
              <a:buChar char="•"/>
            </a:pPr>
            <a:r>
              <a:rPr lang="nl-NL" i="1"/>
              <a:t>Je stelt een lijst op met relevante onderwerpen voor het interview.</a:t>
            </a:r>
          </a:p>
          <a:p>
            <a:pPr marL="285750" indent="-285750">
              <a:buFont typeface="Arial" panose="020B0604020202020204" pitchFamily="34" charset="0"/>
              <a:buChar char="•"/>
            </a:pPr>
            <a:r>
              <a:rPr lang="nl-NL" i="1"/>
              <a:t>Aan de hand hiervan ontwikkel je de vragen. (voorbeeld op de volgende slide)</a:t>
            </a:r>
          </a:p>
          <a:p>
            <a:pPr marL="285750" indent="-285750">
              <a:buFont typeface="Arial" panose="020B0604020202020204" pitchFamily="34" charset="0"/>
              <a:buChar char="•"/>
            </a:pPr>
            <a:r>
              <a:rPr lang="nl-NL" i="1"/>
              <a:t>Je probeert zoveel mogelijk informatie los te krijgen door de juiste vragen.</a:t>
            </a:r>
          </a:p>
          <a:p>
            <a:pPr marL="285750" indent="-285750">
              <a:buFont typeface="Arial" panose="020B0604020202020204" pitchFamily="34" charset="0"/>
              <a:buChar char="•"/>
            </a:pPr>
            <a:endParaRPr lang="nl-NL" i="1"/>
          </a:p>
          <a:p>
            <a:r>
              <a:rPr lang="nl-NL" b="1"/>
              <a:t>Gewenst resultaat:</a:t>
            </a:r>
          </a:p>
          <a:p>
            <a:r>
              <a:rPr lang="nl-NL"/>
              <a:t>Inzicht in de behoeften en achterliggende waarden van de doelgroep.</a:t>
            </a:r>
          </a:p>
          <a:p>
            <a:endParaRPr lang="nl-NL"/>
          </a:p>
          <a:p>
            <a:endParaRPr lang="nl-NL"/>
          </a:p>
          <a:p>
            <a:endParaRPr lang="nl-NL"/>
          </a:p>
          <a:p>
            <a:endParaRPr lang="nl-NL"/>
          </a:p>
          <a:p>
            <a:endParaRPr lang="nl-NL"/>
          </a:p>
          <a:p>
            <a:endParaRPr lang="nl-NL"/>
          </a:p>
          <a:p>
            <a:endParaRPr lang="nl-NL"/>
          </a:p>
          <a:p>
            <a:endParaRPr lang="nl-NL"/>
          </a:p>
        </p:txBody>
      </p:sp>
    </p:spTree>
    <p:extLst>
      <p:ext uri="{BB962C8B-B14F-4D97-AF65-F5344CB8AC3E}">
        <p14:creationId xmlns:p14="http://schemas.microsoft.com/office/powerpoint/2010/main" val="989899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39044EFE-0F1E-D74F-A6E4-8599824C00E9}"/>
              </a:ext>
            </a:extLst>
          </p:cNvPr>
          <p:cNvPicPr>
            <a:picLocks noChangeAspect="1"/>
          </p:cNvPicPr>
          <p:nvPr/>
        </p:nvPicPr>
        <p:blipFill rotWithShape="1">
          <a:blip r:embed="rId2">
            <a:extLst>
              <a:ext uri="{28A0092B-C50C-407E-A947-70E740481C1C}">
                <a14:useLocalDpi xmlns:a14="http://schemas.microsoft.com/office/drawing/2010/main" val="0"/>
              </a:ext>
            </a:extLst>
          </a:blip>
          <a:srcRect t="30531" b="13786"/>
          <a:stretch/>
        </p:blipFill>
        <p:spPr>
          <a:xfrm>
            <a:off x="0" y="1788605"/>
            <a:ext cx="12192000" cy="4160019"/>
          </a:xfrm>
          <a:prstGeom prst="rect">
            <a:avLst/>
          </a:prstGeom>
        </p:spPr>
      </p:pic>
      <p:sp>
        <p:nvSpPr>
          <p:cNvPr id="5" name="Tekstvak 4">
            <a:extLst>
              <a:ext uri="{FF2B5EF4-FFF2-40B4-BE49-F238E27FC236}">
                <a16:creationId xmlns:a16="http://schemas.microsoft.com/office/drawing/2014/main" id="{1069AD96-DC3B-D44C-922B-D1751E29179C}"/>
              </a:ext>
            </a:extLst>
          </p:cNvPr>
          <p:cNvSpPr txBox="1"/>
          <p:nvPr/>
        </p:nvSpPr>
        <p:spPr>
          <a:xfrm>
            <a:off x="844061" y="909376"/>
            <a:ext cx="8382808" cy="707886"/>
          </a:xfrm>
          <a:prstGeom prst="rect">
            <a:avLst/>
          </a:prstGeom>
          <a:noFill/>
        </p:spPr>
        <p:txBody>
          <a:bodyPr wrap="none" rtlCol="0">
            <a:spAutoFit/>
          </a:bodyPr>
          <a:lstStyle/>
          <a:p>
            <a:r>
              <a:rPr lang="nl-NL" sz="4000" b="1">
                <a:solidFill>
                  <a:srgbClr val="B8A1FF"/>
                </a:solidFill>
                <a:latin typeface="Arial" panose="020B0604020202020204" pitchFamily="34" charset="0"/>
                <a:cs typeface="Arial" panose="020B0604020202020204" pitchFamily="34" charset="0"/>
              </a:rPr>
              <a:t>Voorbeeldvragen diepte-interview</a:t>
            </a:r>
          </a:p>
        </p:txBody>
      </p:sp>
    </p:spTree>
    <p:extLst>
      <p:ext uri="{BB962C8B-B14F-4D97-AF65-F5344CB8AC3E}">
        <p14:creationId xmlns:p14="http://schemas.microsoft.com/office/powerpoint/2010/main" val="1678795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A11DA-55C0-884E-95F9-2CB54E663CB1}"/>
              </a:ext>
            </a:extLst>
          </p:cNvPr>
          <p:cNvSpPr>
            <a:spLocks noGrp="1"/>
          </p:cNvSpPr>
          <p:nvPr>
            <p:ph type="title"/>
          </p:nvPr>
        </p:nvSpPr>
        <p:spPr>
          <a:xfrm>
            <a:off x="1676400" y="2766218"/>
            <a:ext cx="10515600" cy="1325563"/>
          </a:xfrm>
        </p:spPr>
        <p:txBody>
          <a:bodyPr>
            <a:normAutofit/>
          </a:bodyPr>
          <a:lstStyle/>
          <a:p>
            <a:pPr algn="r"/>
            <a:r>
              <a:rPr lang="nl-NL" sz="3200" b="1">
                <a:solidFill>
                  <a:srgbClr val="B8A1FF"/>
                </a:solidFill>
                <a:latin typeface="Arial" panose="020B0604020202020204" pitchFamily="34" charset="0"/>
                <a:cs typeface="Arial" panose="020B0604020202020204" pitchFamily="34" charset="0"/>
              </a:rPr>
              <a:t>Doelgroep mentaliteit </a:t>
            </a:r>
            <a:br>
              <a:rPr lang="nl-NL" sz="3200" b="1">
                <a:solidFill>
                  <a:srgbClr val="B8A1FF"/>
                </a:solidFill>
                <a:latin typeface="Arial" panose="020B0604020202020204" pitchFamily="34" charset="0"/>
                <a:cs typeface="Arial" panose="020B0604020202020204" pitchFamily="34" charset="0"/>
              </a:rPr>
            </a:br>
            <a:r>
              <a:rPr lang="nl-NL" sz="3200" b="1">
                <a:solidFill>
                  <a:srgbClr val="B8A1FF"/>
                </a:solidFill>
                <a:latin typeface="Arial" panose="020B0604020202020204" pitchFamily="34" charset="0"/>
                <a:cs typeface="Arial" panose="020B0604020202020204" pitchFamily="34" charset="0"/>
              </a:rPr>
              <a:t>indelen: BSR-model</a:t>
            </a:r>
            <a:endParaRPr lang="nl-NL" sz="3200"/>
          </a:p>
        </p:txBody>
      </p:sp>
      <p:sp>
        <p:nvSpPr>
          <p:cNvPr id="4" name="Tekstvak 3">
            <a:extLst>
              <a:ext uri="{FF2B5EF4-FFF2-40B4-BE49-F238E27FC236}">
                <a16:creationId xmlns:a16="http://schemas.microsoft.com/office/drawing/2014/main" id="{F27C6DFF-033A-B647-9376-1EF830466272}"/>
              </a:ext>
            </a:extLst>
          </p:cNvPr>
          <p:cNvSpPr txBox="1"/>
          <p:nvPr/>
        </p:nvSpPr>
        <p:spPr>
          <a:xfrm>
            <a:off x="1148316" y="1605517"/>
            <a:ext cx="184731" cy="1477328"/>
          </a:xfrm>
          <a:prstGeom prst="rect">
            <a:avLst/>
          </a:prstGeom>
          <a:noFill/>
        </p:spPr>
        <p:txBody>
          <a:bodyPr wrap="none" rtlCol="0">
            <a:spAutoFit/>
          </a:bodyPr>
          <a:lstStyle/>
          <a:p>
            <a:endParaRPr lang="nl-NL"/>
          </a:p>
          <a:p>
            <a:endParaRPr lang="nl-NL"/>
          </a:p>
          <a:p>
            <a:endParaRPr lang="nl-NL"/>
          </a:p>
          <a:p>
            <a:endParaRPr lang="nl-NL"/>
          </a:p>
          <a:p>
            <a:endParaRPr lang="nl-NL"/>
          </a:p>
        </p:txBody>
      </p:sp>
      <p:pic>
        <p:nvPicPr>
          <p:cNvPr id="5" name="Afbeelding 4">
            <a:extLst>
              <a:ext uri="{FF2B5EF4-FFF2-40B4-BE49-F238E27FC236}">
                <a16:creationId xmlns:a16="http://schemas.microsoft.com/office/drawing/2014/main" id="{03610ED9-056A-D44B-9AAE-7854C8073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752960" cy="6858000"/>
          </a:xfrm>
          <a:prstGeom prst="rect">
            <a:avLst/>
          </a:prstGeom>
        </p:spPr>
      </p:pic>
      <p:sp>
        <p:nvSpPr>
          <p:cNvPr id="6" name="Tekstvak 5">
            <a:extLst>
              <a:ext uri="{FF2B5EF4-FFF2-40B4-BE49-F238E27FC236}">
                <a16:creationId xmlns:a16="http://schemas.microsoft.com/office/drawing/2014/main" id="{ECF93954-145B-7E43-B9CD-2C7AB25CCAC0}"/>
              </a:ext>
            </a:extLst>
          </p:cNvPr>
          <p:cNvSpPr txBox="1"/>
          <p:nvPr/>
        </p:nvSpPr>
        <p:spPr>
          <a:xfrm>
            <a:off x="7898005" y="3907115"/>
            <a:ext cx="2960490" cy="923330"/>
          </a:xfrm>
          <a:prstGeom prst="rect">
            <a:avLst/>
          </a:prstGeom>
          <a:noFill/>
        </p:spPr>
        <p:txBody>
          <a:bodyPr wrap="none" rtlCol="0">
            <a:spAutoFit/>
          </a:bodyPr>
          <a:lstStyle/>
          <a:p>
            <a:pPr marL="285750" indent="-285750">
              <a:buFont typeface="Wingdings" pitchFamily="2" charset="2"/>
              <a:buChar char="Ø"/>
            </a:pPr>
            <a:r>
              <a:rPr lang="nl-NL">
                <a:solidFill>
                  <a:srgbClr val="000644"/>
                </a:solidFill>
              </a:rPr>
              <a:t>Wat kun je ermee?</a:t>
            </a:r>
          </a:p>
          <a:p>
            <a:pPr marL="285750" indent="-285750">
              <a:buFont typeface="Wingdings" pitchFamily="2" charset="2"/>
              <a:buChar char="Ø"/>
            </a:pPr>
            <a:r>
              <a:rPr lang="nl-NL">
                <a:solidFill>
                  <a:srgbClr val="000644"/>
                </a:solidFill>
              </a:rPr>
              <a:t>Waarden koppelen bedrijf.</a:t>
            </a:r>
          </a:p>
          <a:p>
            <a:pPr marL="285750" indent="-285750">
              <a:buFont typeface="Wingdings" pitchFamily="2" charset="2"/>
              <a:buChar char="Ø"/>
            </a:pPr>
            <a:endParaRPr lang="nl-NL">
              <a:solidFill>
                <a:srgbClr val="000644"/>
              </a:solidFill>
            </a:endParaRPr>
          </a:p>
        </p:txBody>
      </p:sp>
    </p:spTree>
    <p:extLst>
      <p:ext uri="{BB962C8B-B14F-4D97-AF65-F5344CB8AC3E}">
        <p14:creationId xmlns:p14="http://schemas.microsoft.com/office/powerpoint/2010/main" val="255753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F70B78-D9E1-9949-A898-07941EEDB8B5}"/>
              </a:ext>
            </a:extLst>
          </p:cNvPr>
          <p:cNvSpPr>
            <a:spLocks noGrp="1"/>
          </p:cNvSpPr>
          <p:nvPr>
            <p:ph type="title"/>
          </p:nvPr>
        </p:nvSpPr>
        <p:spPr/>
        <p:txBody>
          <a:bodyPr/>
          <a:lstStyle/>
          <a:p>
            <a:r>
              <a:rPr lang="nl-NL" b="1">
                <a:solidFill>
                  <a:srgbClr val="B8A1FF"/>
                </a:solidFill>
                <a:latin typeface="Arial" panose="020B0604020202020204" pitchFamily="34" charset="0"/>
                <a:cs typeface="Arial" panose="020B0604020202020204" pitchFamily="34" charset="0"/>
              </a:rPr>
              <a:t>Van doelgroeponderzoek naar identiteit bedrijf</a:t>
            </a:r>
          </a:p>
        </p:txBody>
      </p:sp>
      <p:sp>
        <p:nvSpPr>
          <p:cNvPr id="4" name="Tekstvak 3">
            <a:extLst>
              <a:ext uri="{FF2B5EF4-FFF2-40B4-BE49-F238E27FC236}">
                <a16:creationId xmlns:a16="http://schemas.microsoft.com/office/drawing/2014/main" id="{1F923787-B3A0-8245-A66C-5249640A134D}"/>
              </a:ext>
            </a:extLst>
          </p:cNvPr>
          <p:cNvSpPr txBox="1"/>
          <p:nvPr/>
        </p:nvSpPr>
        <p:spPr>
          <a:xfrm>
            <a:off x="838200" y="2270610"/>
            <a:ext cx="5347361" cy="2585323"/>
          </a:xfrm>
          <a:prstGeom prst="rect">
            <a:avLst/>
          </a:prstGeom>
          <a:noFill/>
        </p:spPr>
        <p:txBody>
          <a:bodyPr wrap="none" rtlCol="0">
            <a:spAutoFit/>
          </a:bodyPr>
          <a:lstStyle/>
          <a:p>
            <a:pPr marL="285750" indent="-285750">
              <a:buFont typeface="Arial" panose="020B0604020202020204" pitchFamily="34" charset="0"/>
              <a:buChar char="•"/>
            </a:pPr>
            <a:r>
              <a:rPr lang="nl-NL"/>
              <a:t>Waarden doelgroep koppelen aan waarden bedrijf</a:t>
            </a:r>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t>Impact op je marketingmix</a:t>
            </a:r>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t>Impact op positionering</a:t>
            </a:r>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t>Identiteit bedrijf aanpassen op doelgroeponderzoek</a:t>
            </a:r>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p:txBody>
      </p:sp>
    </p:spTree>
    <p:extLst>
      <p:ext uri="{BB962C8B-B14F-4D97-AF65-F5344CB8AC3E}">
        <p14:creationId xmlns:p14="http://schemas.microsoft.com/office/powerpoint/2010/main" val="3076643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A11DA-55C0-884E-95F9-2CB54E663CB1}"/>
              </a:ext>
            </a:extLst>
          </p:cNvPr>
          <p:cNvSpPr>
            <a:spLocks noGrp="1"/>
          </p:cNvSpPr>
          <p:nvPr>
            <p:ph type="title"/>
          </p:nvPr>
        </p:nvSpPr>
        <p:spPr/>
        <p:txBody>
          <a:bodyPr/>
          <a:lstStyle/>
          <a:p>
            <a:r>
              <a:rPr lang="nl-NL" b="1">
                <a:solidFill>
                  <a:srgbClr val="B8A1FF"/>
                </a:solidFill>
                <a:latin typeface="Arial" panose="020B0604020202020204" pitchFamily="34" charset="0"/>
                <a:cs typeface="Arial" panose="020B0604020202020204" pitchFamily="34" charset="0"/>
              </a:rPr>
              <a:t>Persona </a:t>
            </a:r>
            <a:endParaRPr lang="nl-NL"/>
          </a:p>
        </p:txBody>
      </p:sp>
      <p:sp>
        <p:nvSpPr>
          <p:cNvPr id="4" name="Tekstvak 3">
            <a:extLst>
              <a:ext uri="{FF2B5EF4-FFF2-40B4-BE49-F238E27FC236}">
                <a16:creationId xmlns:a16="http://schemas.microsoft.com/office/drawing/2014/main" id="{F27C6DFF-033A-B647-9376-1EF830466272}"/>
              </a:ext>
            </a:extLst>
          </p:cNvPr>
          <p:cNvSpPr txBox="1"/>
          <p:nvPr/>
        </p:nvSpPr>
        <p:spPr>
          <a:xfrm>
            <a:off x="1148316" y="1935126"/>
            <a:ext cx="184731" cy="1477328"/>
          </a:xfrm>
          <a:prstGeom prst="rect">
            <a:avLst/>
          </a:prstGeom>
          <a:noFill/>
        </p:spPr>
        <p:txBody>
          <a:bodyPr wrap="none" rtlCol="0">
            <a:spAutoFit/>
          </a:bodyPr>
          <a:lstStyle/>
          <a:p>
            <a:endParaRPr lang="nl-NL"/>
          </a:p>
          <a:p>
            <a:endParaRPr lang="nl-NL"/>
          </a:p>
          <a:p>
            <a:endParaRPr lang="nl-NL"/>
          </a:p>
          <a:p>
            <a:endParaRPr lang="nl-NL"/>
          </a:p>
          <a:p>
            <a:endParaRPr lang="nl-NL"/>
          </a:p>
        </p:txBody>
      </p:sp>
      <p:pic>
        <p:nvPicPr>
          <p:cNvPr id="12" name="Afbeelding 11">
            <a:extLst>
              <a:ext uri="{FF2B5EF4-FFF2-40B4-BE49-F238E27FC236}">
                <a16:creationId xmlns:a16="http://schemas.microsoft.com/office/drawing/2014/main" id="{10A14361-5616-D545-91D4-23040033D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569232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 maandag 22 november" id="{C01BAD4C-F3B0-414D-8368-E6A243C9E56B}" vid="{64840008-6871-944C-8C15-74064ED769E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99890D-19C3-4912-9486-C896FCDCF629}">
  <ds:schemaRefs>
    <ds:schemaRef ds:uri="2c4f0c93-2979-4f27-aab2-70de95932352"/>
    <ds:schemaRef ds:uri="c6f82ce1-f6df-49a5-8b49-cf8409a27a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4FF143-0ABB-4CFF-A5DD-2BA0E6EC9068}">
  <ds:schemaRefs>
    <ds:schemaRef ds:uri="http://schemas.microsoft.com/office/2006/metadata/properties"/>
    <ds:schemaRef ds:uri="http://purl.org/dc/elements/1.1/"/>
    <ds:schemaRef ds:uri="http://schemas.openxmlformats.org/package/2006/metadata/core-properties"/>
    <ds:schemaRef ds:uri="c6f82ce1-f6df-49a5-8b49-cf8409a27aa4"/>
    <ds:schemaRef ds:uri="http://schemas.microsoft.com/office/2006/documentManagement/types"/>
    <ds:schemaRef ds:uri="http://purl.org/dc/dcmitype/"/>
    <ds:schemaRef ds:uri="http://purl.org/dc/terms/"/>
    <ds:schemaRef ds:uri="http://schemas.microsoft.com/office/infopath/2007/PartnerControls"/>
    <ds:schemaRef ds:uri="2c4f0c93-2979-4f27-aab2-70de95932352"/>
    <ds:schemaRef ds:uri="http://www.w3.org/XML/1998/namespace"/>
  </ds:schemaRefs>
</ds:datastoreItem>
</file>

<file path=customXml/itemProps3.xml><?xml version="1.0" encoding="utf-8"?>
<ds:datastoreItem xmlns:ds="http://schemas.openxmlformats.org/officeDocument/2006/customXml" ds:itemID="{70583B6F-241B-4752-BA3F-65607B61D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0</TotalTime>
  <Words>673</Words>
  <Application>Microsoft Macintosh PowerPoint</Application>
  <PresentationFormat>Breedbeeld</PresentationFormat>
  <Paragraphs>146</Paragraphs>
  <Slides>13</Slides>
  <Notes>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Calibri Light</vt:lpstr>
      <vt:lpstr>Wingdings</vt:lpstr>
      <vt:lpstr>Kantoorthema</vt:lpstr>
      <vt:lpstr>PowerPoint-presentatie</vt:lpstr>
      <vt:lpstr>Waarom doelgroep onderzoek?</vt:lpstr>
      <vt:lpstr>Segmentatie doelgroepen</vt:lpstr>
      <vt:lpstr>Psychografische gegevens</vt:lpstr>
      <vt:lpstr>Diepte-interview</vt:lpstr>
      <vt:lpstr>PowerPoint-presentatie</vt:lpstr>
      <vt:lpstr>Doelgroep mentaliteit  indelen: BSR-model</vt:lpstr>
      <vt:lpstr>Van doelgroeponderzoek naar identiteit bedrijf</vt:lpstr>
      <vt:lpstr>Persona </vt:lpstr>
      <vt:lpstr>PowerPoint-presentatie</vt:lpstr>
      <vt:lpstr>PowerPoint-presentatie</vt:lpstr>
      <vt:lpstr>Aannames! </vt:lpstr>
      <vt:lpstr>Opdracht &amp; Stappenplan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Mil,Romy R.A.G. van</dc:creator>
  <cp:lastModifiedBy>Mil,Romy R.A.G. van</cp:lastModifiedBy>
  <cp:revision>1</cp:revision>
  <dcterms:created xsi:type="dcterms:W3CDTF">2021-11-26T11:55:44Z</dcterms:created>
  <dcterms:modified xsi:type="dcterms:W3CDTF">2021-12-05T09:59:51Z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